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59" r:id="rId5"/>
    <p:sldId id="28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82" r:id="rId22"/>
    <p:sldId id="283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9FE63-BB6D-7716-1772-7B35EBE5EF48}" v="414" dt="2025-04-27T20:13:02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96F87-F4C9-418C-A7FD-B7DE2ABE08EA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58D1A-D0E3-4991-B898-C849E3C849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2220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A3B3D6-6645-6797-E08C-47F39996F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455A8DA-8FDF-C4C9-8E17-95408A850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29FC22F-6141-643B-50F6-3707B0BF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5E0B-EBCE-4B2A-AFBE-B9E28B9C302A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3FE2E48-47FA-DAED-BA0E-69423EDD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C3A4019-7F77-8476-ECD1-506F89E4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1329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D08F4B-4CC7-E44B-C055-88760920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DDEB78-AE6C-C656-7109-A352786EA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ED97F4-4D5B-6B11-D64B-049DB3047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4AC-6D19-47BC-B798-4985F739EA6F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421862D-1526-0C74-38F9-6EEE36EE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8A62C27-7B30-AAB3-D741-E0495A78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684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17D8B14-1627-F3AC-66E0-6C69486F8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CF19FFB-D2EE-92AE-2782-44FB21425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08F5A57-B0CC-246B-14C3-CC8A61E1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C10C-10FD-4D8F-AED6-0434441BDD01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70E95AA-1287-6356-6F36-6CB12A6F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52BF78-B5B4-B3FF-8669-99E24208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793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0B2308-79FB-4CFC-15D5-16C5C1BD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671987-2D34-E72A-813B-0584A818E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0894C4A-E183-A1B2-9488-618A9C12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0A78-39C5-4C73-B31D-37BF9CB86EF2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6257F8-DA31-BD16-C6A1-9F039236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783833-4B62-004A-9118-E4AE3AA0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52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5D4286-C411-A156-FACE-F1DA4224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AEF96F6-75AA-C6E0-BB7D-7428A0D09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4E15BF-FD2C-2B5A-EDA4-DD701916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EB948-1E7A-4F8E-99D0-2AB5A27525D3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253592-38D3-3090-7D78-89CB0EB0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3A044D-77E0-038F-0072-1C308864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341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D641AB-6CC5-973D-C1CF-30323A54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645108-7C26-7D30-2366-A89EB5C2F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2E1E961-8EF4-EBC8-2573-79D982F80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A586049-778F-22B3-F1C7-803018E7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73C7-2084-44BB-9C58-7D304CC2F543}" type="datetime1">
              <a:rPr lang="cs-CZ" smtClean="0"/>
              <a:t>16.06.2025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461B676-3628-739E-192E-C19A4665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27254D9-8083-0C79-A929-A0FF3390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324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9F2B1A-3A6F-B99E-C8F3-D01967E7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59A6E4F-4527-0990-D77C-3504AAEA7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F2345B2-6937-28F0-4EDD-5C4BE34B1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7C0AA2D-B256-1B73-DF1F-BB34C780F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743D519-AC0C-DAAF-3612-744A0384A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A945B72-9CC1-BAB7-126F-77BF69EE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5045-955D-4513-9BA1-E19FCADF44EA}" type="datetime1">
              <a:rPr lang="cs-CZ" smtClean="0"/>
              <a:t>16.06.2025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2AFBE185-4C96-E9BB-3899-3B3F8F83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54ABBCAF-DD8D-2822-86D0-80F29A2E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71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268B6B-DA1A-7A90-2EB7-9DD3C1E2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58DDFFE8-A398-5DBE-C7F3-BDC7FD01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C898-1D90-42C9-9912-48AD165474FE}" type="datetime1">
              <a:rPr lang="cs-CZ" smtClean="0"/>
              <a:t>16.06.2025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0F75726-E198-A47D-578E-5CC61165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CC1AD9A-D660-9CBE-4CA4-389AEAEC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168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C24B90E-9B2C-37A7-1D71-8361D299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F699-9608-47C9-95F1-D5EAD889BCB3}" type="datetime1">
              <a:rPr lang="cs-CZ" smtClean="0"/>
              <a:t>16.06.2025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32C2472-2E17-67A9-4F0C-C7455E36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19C1E76-B934-8353-DFA3-A522C109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361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04E8BA-683E-56FE-E0AF-F8BA41B7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5B8D77-AFDF-21BB-2D58-1BC0E1428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ED66852-DFB4-7724-97C7-A08B914B3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52C8F4F-9FF1-2CDC-72E5-EDF12162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5D8E8-D83E-4856-942D-44889D2EA094}" type="datetime1">
              <a:rPr lang="cs-CZ" smtClean="0"/>
              <a:t>16.06.2025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50D370E-4963-8ECD-B4A2-267F4FC6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C5AEBFE-855A-7C6B-73A7-ABBB2731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103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BAE34E-3041-AC02-F823-DBAB40A7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E806AA2E-7396-3D3E-4CB4-E90AF2DAA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E86B438-0171-1242-2D8A-CBA21A3FA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26416CD-FE52-165D-5C23-08B2E223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2357F-029C-4607-9242-C53C672DEDAA}" type="datetime1">
              <a:rPr lang="cs-CZ" smtClean="0"/>
              <a:t>16.06.2025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1944CBA-4F8B-A335-C289-B4AFCBA6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7C0EB34-2D47-C3B5-3E49-7F196152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890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56A8EA9-194A-FB96-5232-1E24C529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52EFF17-81A6-6CF2-7257-B3E354276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D1951D-0229-61A7-F5B2-9F2DE83F2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4D43AC-6194-4ABF-8102-009C085BE14A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127C479-9C06-ECB0-71EB-874D60E77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B5B5911-97E5-00BA-4C73-70121DF91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061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kq_mb-HOdF8nzZyDguS5r4HmlnyvTBGD?usp=shar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rive.google.com/drive/folders/1RNRsOSrVgYO5Sz9Z075YjBBYOQ5DBP7B?usp=shar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seekk/STPprojektIHNMAIMS/tree/main/desig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youtu.be/puBPfBo-zK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snímek obrazovky, černá, vzor, umění&#10;&#10;Obsah vygenerovaný umělou inteligencí může být nesprávný.">
            <a:extLst>
              <a:ext uri="{FF2B5EF4-FFF2-40B4-BE49-F238E27FC236}">
                <a16:creationId xmlns:a16="http://schemas.microsoft.com/office/drawing/2014/main" id="{61EC9B6D-10CE-9F36-9D34-667E2BFE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" r="8990" b="2588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8964AF0-57F0-A519-DCFB-1B8744A16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 err="1">
                <a:solidFill>
                  <a:schemeClr val="bg1"/>
                </a:solidFill>
              </a:rPr>
              <a:t>Videohern</a:t>
            </a:r>
            <a:r>
              <a:rPr lang="cs-CZ" sz="4800" dirty="0">
                <a:solidFill>
                  <a:schemeClr val="bg1"/>
                </a:solidFill>
              </a:rPr>
              <a:t>í demo na základě knižní předlohy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DB10C2D-9573-C52A-B455-12EEBEA4F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cs-CZ" sz="2000" dirty="0">
                <a:solidFill>
                  <a:schemeClr val="bg1"/>
                </a:solidFill>
              </a:rPr>
              <a:t>Václav Bohdanecký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odnadpis 2">
            <a:extLst>
              <a:ext uri="{FF2B5EF4-FFF2-40B4-BE49-F238E27FC236}">
                <a16:creationId xmlns:a16="http://schemas.microsoft.com/office/drawing/2014/main" id="{6A2414DC-5D8D-5271-3E1D-E01C1B29BEED}"/>
              </a:ext>
            </a:extLst>
          </p:cNvPr>
          <p:cNvSpPr txBox="1">
            <a:spLocks/>
          </p:cNvSpPr>
          <p:nvPr/>
        </p:nvSpPr>
        <p:spPr>
          <a:xfrm>
            <a:off x="477980" y="5467584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1600" dirty="0">
                <a:solidFill>
                  <a:schemeClr val="bg1"/>
                </a:solidFill>
              </a:rPr>
              <a:t>Vedoucí práce</a:t>
            </a:r>
            <a:r>
              <a:rPr lang="en-US" sz="1600" dirty="0">
                <a:solidFill>
                  <a:schemeClr val="bg1"/>
                </a:solidFill>
              </a:rPr>
              <a:t>: Ing. Martina </a:t>
            </a:r>
            <a:r>
              <a:rPr lang="cs-CZ" sz="1600" dirty="0" err="1">
                <a:solidFill>
                  <a:schemeClr val="bg1"/>
                </a:solidFill>
              </a:rPr>
              <a:t>Řejhová</a:t>
            </a:r>
            <a:br>
              <a:rPr lang="cs-CZ" sz="1600" dirty="0">
                <a:solidFill>
                  <a:schemeClr val="bg1"/>
                </a:solidFill>
              </a:rPr>
            </a:br>
            <a:r>
              <a:rPr lang="cs-CZ" sz="1600" dirty="0">
                <a:solidFill>
                  <a:schemeClr val="bg1"/>
                </a:solidFill>
              </a:rPr>
              <a:t>Konzultant</a:t>
            </a:r>
            <a:r>
              <a:rPr lang="en-US" sz="1600" dirty="0">
                <a:solidFill>
                  <a:schemeClr val="bg1"/>
                </a:solidFill>
              </a:rPr>
              <a:t>: Maty</a:t>
            </a:r>
            <a:r>
              <a:rPr lang="cs-CZ" sz="1600" dirty="0" err="1">
                <a:solidFill>
                  <a:schemeClr val="bg1"/>
                </a:solidFill>
              </a:rPr>
              <a:t>áš</a:t>
            </a:r>
            <a:r>
              <a:rPr lang="cs-CZ" sz="1600" dirty="0">
                <a:solidFill>
                  <a:schemeClr val="bg1"/>
                </a:solidFill>
              </a:rPr>
              <a:t> Doležal</a:t>
            </a:r>
            <a:br>
              <a:rPr lang="en-US" sz="1600" dirty="0">
                <a:solidFill>
                  <a:schemeClr val="bg1"/>
                </a:solidFill>
              </a:rPr>
            </a:b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27.4.2025</a:t>
            </a:r>
            <a:endParaRPr lang="cs-CZ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30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3DBE0-945F-D456-2283-6B9AE2C85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1AEABA-CCA0-A591-6CEC-EDD7D2249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765D642-A781-6E68-EE0B-69EC7879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Postavy (Ted)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2F5B5D-0E94-CCDA-47D4-5B318544E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A247D-745E-A5E3-98E0-D15E6A9D9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59D5F4-9A33-5534-8D9F-B86FCD1B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5E7BDF0-683B-55A2-CC6D-698FBCEDB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0091607-6399-757E-E044-6B6A0210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10</a:t>
            </a:fld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C485BD4-D12F-7781-0874-AFF39D37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454" y="2102714"/>
            <a:ext cx="6313091" cy="4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0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E4B649-AC6B-B86C-9B97-03579EF47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5C7514-9577-51A1-6BA8-AE86CD5EE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1395397-EF76-C2D9-A2AB-B26CCD5C7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Postavy (Ted)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33D1A6-4E28-B84E-ECCC-9DB88F4E4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B5AA0-4AE6-F7E2-FD6B-B943AED54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0DB90D2-F48F-F61F-8334-5661BAD2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3D73C0A-BFF9-6FC2-1C85-32D025C7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E422E77-77D4-393A-A93B-DC32D4D5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11</a:t>
            </a:fld>
            <a:endParaRPr lang="cs-CZ"/>
          </a:p>
        </p:txBody>
      </p:sp>
      <p:sp>
        <p:nvSpPr>
          <p:cNvPr id="3" name="AutoShape 2" descr="Ted original">
            <a:extLst>
              <a:ext uri="{FF2B5EF4-FFF2-40B4-BE49-F238E27FC236}">
                <a16:creationId xmlns:a16="http://schemas.microsoft.com/office/drawing/2014/main" id="{7D9D0CA8-8512-D13E-BCE7-B1FB7D3D6B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5" name="Obrázek 14" descr="Obsah obrázku Lidská tvář, umění, snímek obrazovky, portrét&#10;&#10;Obsah vygenerovaný umělou inteligencí může být nesprávný.">
            <a:extLst>
              <a:ext uri="{FF2B5EF4-FFF2-40B4-BE49-F238E27FC236}">
                <a16:creationId xmlns:a16="http://schemas.microsoft.com/office/drawing/2014/main" id="{F13BC30A-045D-1C77-9112-4948FB20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36" y="2324101"/>
            <a:ext cx="3325264" cy="3471813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3C4D3477-88FB-6A9C-885D-40C27787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807" y="2324103"/>
            <a:ext cx="4026694" cy="3471811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EA83BF4B-158D-F274-0179-04499B1EF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334" y="2324102"/>
            <a:ext cx="2533949" cy="3471812"/>
          </a:xfrm>
          <a:prstGeom prst="rect">
            <a:avLst/>
          </a:prstGeom>
        </p:spPr>
      </p:pic>
      <p:pic>
        <p:nvPicPr>
          <p:cNvPr id="7" name="Picture 6" descr="Two dogs lying on the ground&#10;&#10;AI-generated content may be incorrect.">
            <a:extLst>
              <a:ext uri="{FF2B5EF4-FFF2-40B4-BE49-F238E27FC236}">
                <a16:creationId xmlns:a16="http://schemas.microsoft.com/office/drawing/2014/main" id="{D2E4DA4D-8804-86D1-1476-D83EA437D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906" y="670488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734085-0629-05A2-B047-A52B103F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CB60C2-2C26-6DA6-485C-55F57FE7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D5D1DEE-F733-CADE-F70F-D06C90AEE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Příběh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CDD2B-B78D-88E4-1367-B41F4D6D1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1B3E3-25E7-BEE8-C75A-509E3C38A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F6E3EE9-8980-607F-7D7E-28A6DEF0F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F321C08-5FDB-9DFB-BD9A-F5AA3C7F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7430CF4-604A-0AD5-EAAC-1A5FDA49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12</a:t>
            </a:fld>
            <a:endParaRPr lang="cs-CZ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59D29E0B-A770-096D-0F0E-D4BC5920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24" y="2111374"/>
            <a:ext cx="8214951" cy="40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2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18C84-9704-D26C-3F9E-FCED46B7B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B50ECA-3070-FC19-0A6A-F70DCA94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3E42B35-A714-E847-148C-E6FD2758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Příběh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D935B7-0290-0A31-CE19-F0FE09B49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4D6B2-5438-75DE-BD3B-A30CC2BF6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EEC46C7-2915-F333-7B1B-30223A7C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65521C4-8070-C82B-EB7B-55FD1C7F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90B171D-8BDC-D74B-D4C4-0AD3EB79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13</a:t>
            </a:fld>
            <a:endParaRPr lang="cs-CZ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CAC069B4-B538-0349-A29B-C760DA32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02" y="2141534"/>
            <a:ext cx="9945488" cy="3743847"/>
          </a:xfrm>
          <a:prstGeom prst="rect">
            <a:avLst/>
          </a:prstGeom>
        </p:spPr>
      </p:pic>
      <p:pic>
        <p:nvPicPr>
          <p:cNvPr id="4098" name="Picture 2" descr="znetvořený Ted v originální hře">
            <a:extLst>
              <a:ext uri="{FF2B5EF4-FFF2-40B4-BE49-F238E27FC236}">
                <a16:creationId xmlns:a16="http://schemas.microsoft.com/office/drawing/2014/main" id="{F8DC2D3D-2728-C6FA-E415-0097735C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542" y="2567533"/>
            <a:ext cx="2750696" cy="154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9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28376-31E1-EAA2-2793-09D284827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215597-9B46-8720-EB59-7E60C03C8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286DF3E-A298-D40A-9A56-812B229C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Prostředí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FA6802-1488-404D-973C-18974B86C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823D93-EE3C-1467-E1D6-3C84D7C2F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75" y="2397420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Les</a:t>
            </a:r>
          </a:p>
          <a:p>
            <a:r>
              <a:rPr lang="cs-CZ" sz="2000" dirty="0">
                <a:solidFill>
                  <a:schemeClr val="bg1"/>
                </a:solidFill>
              </a:rPr>
              <a:t>Pustina</a:t>
            </a:r>
          </a:p>
          <a:p>
            <a:r>
              <a:rPr lang="cs-CZ" sz="2000" dirty="0">
                <a:solidFill>
                  <a:schemeClr val="bg1"/>
                </a:solidFill>
              </a:rPr>
              <a:t>Budova</a:t>
            </a:r>
          </a:p>
          <a:p>
            <a:r>
              <a:rPr lang="cs-CZ" sz="2000" dirty="0">
                <a:solidFill>
                  <a:schemeClr val="bg1"/>
                </a:solidFill>
              </a:rPr>
              <a:t>Znetvoření</a:t>
            </a:r>
          </a:p>
          <a:p>
            <a:r>
              <a:rPr lang="cs-CZ" sz="2000" dirty="0">
                <a:solidFill>
                  <a:schemeClr val="bg1"/>
                </a:solidFill>
              </a:rPr>
              <a:t>Pilíř nenávisti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FA0423-D5C7-6AC2-EDB0-83AB0D623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EA307E0-C94B-4451-4B78-1BE41689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619DCF3-98DA-161B-59EB-0CC79F72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FF56360-35C7-08F6-344C-F082EA1D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14</a:t>
            </a:fld>
            <a:endParaRPr lang="cs-CZ"/>
          </a:p>
        </p:txBody>
      </p:sp>
      <p:pic>
        <p:nvPicPr>
          <p:cNvPr id="5122" name="Picture 2" descr="Les nacrt 4">
            <a:extLst>
              <a:ext uri="{FF2B5EF4-FFF2-40B4-BE49-F238E27FC236}">
                <a16:creationId xmlns:a16="http://schemas.microsoft.com/office/drawing/2014/main" id="{CDA6EF99-1FEF-FC25-571F-A41C036B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644" y="326930"/>
            <a:ext cx="4114800" cy="29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ustina nacrt 1">
            <a:extLst>
              <a:ext uri="{FF2B5EF4-FFF2-40B4-BE49-F238E27FC236}">
                <a16:creationId xmlns:a16="http://schemas.microsoft.com/office/drawing/2014/main" id="{12DEF397-DC98-0ADA-B6C8-7944CD4A3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212" y="2282227"/>
            <a:ext cx="2424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udova nacrt 1">
            <a:extLst>
              <a:ext uri="{FF2B5EF4-FFF2-40B4-BE49-F238E27FC236}">
                <a16:creationId xmlns:a16="http://schemas.microsoft.com/office/drawing/2014/main" id="{7718CCA0-3E41-DE0A-4190-DBFAE611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91" y="2155017"/>
            <a:ext cx="2249653" cy="318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Znetvoreni nacrt 1">
            <a:extLst>
              <a:ext uri="{FF2B5EF4-FFF2-40B4-BE49-F238E27FC236}">
                <a16:creationId xmlns:a16="http://schemas.microsoft.com/office/drawing/2014/main" id="{09B68173-CF66-8AD8-32D7-54DA33E26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10" y="3116534"/>
            <a:ext cx="2249653" cy="318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0" descr="Original pilir">
            <a:extLst>
              <a:ext uri="{FF2B5EF4-FFF2-40B4-BE49-F238E27FC236}">
                <a16:creationId xmlns:a16="http://schemas.microsoft.com/office/drawing/2014/main" id="{26A65709-EB92-63A7-9877-F48696B320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4" name="Obrázek 13" descr="Obsah obrázku snímek obrazovky&#10;&#10;Obsah vygenerovaný umělou inteligencí může být nesprávný.">
            <a:extLst>
              <a:ext uri="{FF2B5EF4-FFF2-40B4-BE49-F238E27FC236}">
                <a16:creationId xmlns:a16="http://schemas.microsoft.com/office/drawing/2014/main" id="{75BA6771-D104-277D-50AF-FDD65E7E4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943" y="369185"/>
            <a:ext cx="2514600" cy="1885950"/>
          </a:xfrm>
          <a:prstGeom prst="rect">
            <a:avLst/>
          </a:prstGeom>
        </p:spPr>
      </p:pic>
      <p:pic>
        <p:nvPicPr>
          <p:cNvPr id="5132" name="Picture 12" descr="Pilir nacrt 1">
            <a:extLst>
              <a:ext uri="{FF2B5EF4-FFF2-40B4-BE49-F238E27FC236}">
                <a16:creationId xmlns:a16="http://schemas.microsoft.com/office/drawing/2014/main" id="{455F45C2-7868-2A0A-E6EE-ACDA0CE5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370" y="3194349"/>
            <a:ext cx="1878687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06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D7AEA-26AA-C3B1-39CA-91822C4B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3471FB-46B8-D97C-2508-E5C5E2303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DC9D0EC-84BC-B9FE-921C-85BB857F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</a:t>
            </a:r>
            <a:r>
              <a:rPr lang="cs-CZ" dirty="0" err="1">
                <a:solidFill>
                  <a:schemeClr val="bg1"/>
                </a:solidFill>
              </a:rPr>
              <a:t>Puzzles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3E91CC-211E-54EA-E9D6-18F799412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5EB9F-539D-3E43-6D9B-074AF3A1F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ADD6B45-239D-E497-5866-5CA383A82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D1C7510-59A5-C5C6-A2AE-25CE928D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B1D8705-B762-1165-884F-1748BDE7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15</a:t>
            </a:fld>
            <a:endParaRPr lang="cs-CZ"/>
          </a:p>
        </p:txBody>
      </p:sp>
      <p:sp>
        <p:nvSpPr>
          <p:cNvPr id="11" name="AutoShape 10" descr="Original pilir">
            <a:extLst>
              <a:ext uri="{FF2B5EF4-FFF2-40B4-BE49-F238E27FC236}">
                <a16:creationId xmlns:a16="http://schemas.microsoft.com/office/drawing/2014/main" id="{534E7349-F6CF-08B3-2598-40A3BD06F2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2681E1F2-E1F0-B4B6-329E-A0671527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48" y="2141534"/>
            <a:ext cx="8382703" cy="39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6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8A024-9A9C-6FCE-52BB-C0494A99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14FAF9-07AB-C739-8FBF-04D60AAD0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D0800AE-A745-E285-9020-377A8564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</a:t>
            </a:r>
            <a:r>
              <a:rPr lang="cs-CZ" dirty="0" err="1">
                <a:solidFill>
                  <a:schemeClr val="bg1"/>
                </a:solidFill>
              </a:rPr>
              <a:t>Puzzles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1D0D19-7241-386C-7F5E-8483F0CF4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DFCA51D-402E-E629-D5FA-46510896D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3CC5BE-C8BA-D9F9-C5FD-A3A81DDE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D81663-D4AE-B71A-FC59-1DFDCA5E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E3C89C2-75CF-0620-B044-AD72433B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16</a:t>
            </a:fld>
            <a:endParaRPr lang="cs-CZ"/>
          </a:p>
        </p:txBody>
      </p:sp>
      <p:sp>
        <p:nvSpPr>
          <p:cNvPr id="11" name="AutoShape 10" descr="Original pilir">
            <a:extLst>
              <a:ext uri="{FF2B5EF4-FFF2-40B4-BE49-F238E27FC236}">
                <a16:creationId xmlns:a16="http://schemas.microsoft.com/office/drawing/2014/main" id="{74EF9489-08A2-A90D-8DA3-03A24E1E3F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16E97CD-86E5-D48F-96EE-CA207786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88" y="2110681"/>
            <a:ext cx="8029024" cy="396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22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D0899F-369B-CB5F-D749-F27FCD305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12FC-1BA5-E019-1AF4-AEA9C73F4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0F488B5-7356-EDDD-648D-341EDB29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</a:t>
            </a:r>
            <a:r>
              <a:rPr lang="cs-CZ" dirty="0" err="1">
                <a:solidFill>
                  <a:schemeClr val="bg1"/>
                </a:solidFill>
              </a:rPr>
              <a:t>Puzzles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78C9CB-B5C0-C438-29AD-7951F9BC2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FE951-9013-C24A-E2A9-139631FB8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5EE802A-56E1-57D6-ADB3-C4454339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582A68-7DCE-10BF-D771-A7D21DB5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EE383BB-0A56-1C39-6083-F8787D3D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17</a:t>
            </a:fld>
            <a:endParaRPr lang="cs-CZ"/>
          </a:p>
        </p:txBody>
      </p:sp>
      <p:sp>
        <p:nvSpPr>
          <p:cNvPr id="11" name="AutoShape 10" descr="Original pilir">
            <a:extLst>
              <a:ext uri="{FF2B5EF4-FFF2-40B4-BE49-F238E27FC236}">
                <a16:creationId xmlns:a16="http://schemas.microsoft.com/office/drawing/2014/main" id="{6BF0A203-3810-E57B-DB58-AF0149483D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CECD9DA2-71A5-66E6-C9E6-06BD2584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0" y="2914820"/>
            <a:ext cx="1002169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5AE845-C129-131A-D5A5-E0FA748AD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9F0A02-659F-FFA9-50C0-6E68422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3AC6AB9-419F-3916-E5D9-709BC5CE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Audio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9AEFA1-3FA9-4C74-587B-AE3B1511A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C97F4F-2592-0358-EB19-A1232F454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Tvorba hudby, která bude podtrhovat atmosféru</a:t>
            </a:r>
          </a:p>
          <a:p>
            <a:r>
              <a:rPr lang="cs-CZ" sz="2000" dirty="0">
                <a:solidFill>
                  <a:schemeClr val="bg1"/>
                </a:solidFill>
              </a:rPr>
              <a:t>Tvorba zvukových efektů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FFA07-AC30-9453-792E-837C5D19E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F5BBE25-5C1E-0AB9-D4D9-0CD2B424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320E0E7-5A91-0BE9-A35D-9D5B4C47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02237CD-6F9D-A6BF-FAF9-79243F7A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146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2365A-12E2-3681-9AD9-09DF8D071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AC2136-CF17-052F-E162-D545241DF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7849453-F26B-D605-C59D-A571E2849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Konečné Audio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Efekty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8F567F-7BBE-5B1A-A60D-001C6B63D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7AE080E-D1EE-AC92-7018-9891699B9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77890AC-7E77-577A-3C90-7EBE5608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CABB9DB-AA51-B8E8-4728-8171EDDC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65E9F08-4A16-6B79-888B-EAFA45B3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19</a:t>
            </a:fld>
            <a:endParaRPr lang="cs-CZ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67D5680A-38B6-A653-FFA2-A3979FD7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" y="2298164"/>
            <a:ext cx="10993755" cy="3001493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03373FD4-70E2-D022-FC1F-AE7C2862C162}"/>
              </a:ext>
            </a:extLst>
          </p:cNvPr>
          <p:cNvSpPr txBox="1"/>
          <p:nvPr/>
        </p:nvSpPr>
        <p:spPr>
          <a:xfrm>
            <a:off x="5477688" y="5571480"/>
            <a:ext cx="123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hlinkClick r:id="rId3"/>
              </a:rPr>
              <a:t>Odkaz Zde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02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F07D99C-0E42-1D77-E60A-B6BFD9E8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Obsah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9856ACC-9D80-BD49-924B-F202818D5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Cíle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Design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Audio</a:t>
            </a:r>
          </a:p>
          <a:p>
            <a:r>
              <a:rPr lang="cs-CZ" sz="2000" dirty="0">
                <a:solidFill>
                  <a:schemeClr val="bg1"/>
                </a:solidFill>
              </a:rPr>
              <a:t>Modely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Menu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Hratelnost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Shrnutí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42ACDF2-0DFD-BD77-39A1-35A9673B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6B5CD42-374B-C1D1-0E2F-64B17BE7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78BEB72-EB90-B504-1839-0793B16E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0514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A7474-200C-A558-C0FE-B9046DF74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EB98C3-8BCB-661F-7661-DB8497A5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EC24231-CC6A-D3F8-53AC-E875EB55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Konečné Audio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Hudba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3CA097-216A-6131-CCDE-69855C1D0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A396A-2FE1-1911-B548-A0DAA6E4A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F355065-63DC-CA94-554F-3386AB9D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43DF9A8-C3DD-C207-04F7-0BD97990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B53A664-6CBE-115A-581F-6D595865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20</a:t>
            </a:fld>
            <a:endParaRPr lang="cs-CZ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D2C43482-BB36-4EB4-123D-8E307D5B56A8}"/>
              </a:ext>
            </a:extLst>
          </p:cNvPr>
          <p:cNvSpPr txBox="1"/>
          <p:nvPr/>
        </p:nvSpPr>
        <p:spPr>
          <a:xfrm>
            <a:off x="5477688" y="5571480"/>
            <a:ext cx="123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hlinkClick r:id="rId2"/>
              </a:rPr>
              <a:t>Odkaz Zde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4BEEF09F-7310-205E-78B8-4DEFD7C07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7" y="2732788"/>
            <a:ext cx="11204972" cy="16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7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BC6C4-F493-4046-063D-F77CCE15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6090770-6660-241E-1DAF-98B56C32E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3DB8EA6-E598-73C5-2BDD-1C64AF63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Kone</a:t>
            </a:r>
            <a:r>
              <a:rPr lang="cs-CZ" dirty="0">
                <a:solidFill>
                  <a:schemeClr val="bg1"/>
                </a:solidFill>
              </a:rPr>
              <a:t>čný 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3EDDD-CE1F-AED2-8F4F-55CD0BB53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7100D-871F-9614-3AD8-91A21A4E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B13B742-AEC1-B47C-9E64-61099C9F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94F27F6-F758-C03B-D45F-32BB9ABB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8AC1B1F-036C-C1ED-AA5B-DCF2043B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21</a:t>
            </a:fld>
            <a:endParaRPr lang="cs-C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E8F5B-AD03-2533-371A-8DDDB40FD62B}"/>
              </a:ext>
            </a:extLst>
          </p:cNvPr>
          <p:cNvSpPr txBox="1"/>
          <p:nvPr/>
        </p:nvSpPr>
        <p:spPr>
          <a:xfrm>
            <a:off x="4706837" y="3075057"/>
            <a:ext cx="2778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hlinkClick r:id="rId2"/>
              </a:rPr>
              <a:t>ODKAZ ZDE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464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F9EA6-3CD1-1CDF-3A39-7142FCCDB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DE5ECC-828F-5E0E-51E4-25162D3EC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9990FD2-E8D1-B311-C21A-5C2BF00B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Realizace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EB1720-F884-D5C3-6F3C-94C6DBE6E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507B2D0-9CE9-57E3-8D76-372A13416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AE24C8F-D49A-BA17-5BE6-F8C8C6F8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68F79AB-FC74-6B4B-DA00-923B2AFE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2E6E408-C07B-8F78-E1A0-E32CBE9E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22</a:t>
            </a:fld>
            <a:endParaRPr lang="cs-CZ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87D1-0F22-474A-A886-D687117E4A48}"/>
              </a:ext>
            </a:extLst>
          </p:cNvPr>
          <p:cNvSpPr txBox="1"/>
          <p:nvPr/>
        </p:nvSpPr>
        <p:spPr>
          <a:xfrm>
            <a:off x="479777" y="2342444"/>
            <a:ext cx="45155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Godot Engine 4.4.3 </a:t>
            </a:r>
            <a:r>
              <a:rPr lang="en-US" dirty="0">
                <a:solidFill>
                  <a:schemeClr val="bg1"/>
                </a:solidFill>
              </a:rPr>
              <a:t>(C#)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YT </a:t>
            </a:r>
            <a:r>
              <a:rPr lang="en-US" dirty="0" err="1">
                <a:solidFill>
                  <a:schemeClr val="bg1"/>
                </a:solidFill>
              </a:rPr>
              <a:t>tutorialy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 (Claud, ChatGPT)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Visual Studio</a:t>
            </a: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819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21310-1ACC-0F1C-6F7E-376E52E19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BC4378-2C1C-0957-6BA5-D94BDB976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F14CA13-9713-2681-D2B5-886C0916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Menu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98DC8E-77DB-7696-A992-C8BC8FFD9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91E71-9DBC-F930-524C-04601A9C4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6DBB83-AEB0-2363-C3BE-21006B30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88AFB7-38E4-78C1-8CA0-A9E24FCA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434CA0-0D54-6334-5426-4AD33342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23</a:t>
            </a:fld>
            <a:endParaRPr lang="cs-CZ"/>
          </a:p>
        </p:txBody>
      </p:sp>
      <p:pic>
        <p:nvPicPr>
          <p:cNvPr id="7" name="Picture 6" descr="A screen shot of a television&#10;&#10;AI-generated content may be incorrect.">
            <a:extLst>
              <a:ext uri="{FF2B5EF4-FFF2-40B4-BE49-F238E27FC236}">
                <a16:creationId xmlns:a16="http://schemas.microsoft.com/office/drawing/2014/main" id="{BCEC290C-0BBB-DBDB-C010-FB70670F0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82" y="1851949"/>
            <a:ext cx="3992840" cy="24982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88FAB5-CF8C-A9B2-C7E2-9AABA5081A11}"/>
              </a:ext>
            </a:extLst>
          </p:cNvPr>
          <p:cNvSpPr txBox="1"/>
          <p:nvPr/>
        </p:nvSpPr>
        <p:spPr>
          <a:xfrm>
            <a:off x="479777" y="2342444"/>
            <a:ext cx="451555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Menu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stylu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starého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terminálu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Bere </a:t>
            </a:r>
            <a:r>
              <a:rPr lang="en-US" dirty="0" err="1">
                <a:solidFill>
                  <a:schemeClr val="bg1"/>
                </a:solidFill>
              </a:rPr>
              <a:t>vstup</a:t>
            </a:r>
            <a:r>
              <a:rPr lang="en-US" dirty="0">
                <a:solidFill>
                  <a:schemeClr val="bg1"/>
                </a:solidFill>
              </a:rPr>
              <a:t> z kl</a:t>
            </a:r>
            <a:r>
              <a:rPr lang="cs-CZ" dirty="0">
                <a:solidFill>
                  <a:schemeClr val="bg1"/>
                </a:solidFill>
              </a:rPr>
              <a:t>ávesnice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Výstup dává do 2D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Shaderem je nastavený 2D node do 3D prostředí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74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D5673-E54D-ED83-A76E-E8F3EDD4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0491F7F-F46A-0E8E-F2BE-4C5E8C7F7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B1C291A-FB59-992F-6159-4F605F72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Hratelnost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2C5050-D561-4CE0-8B98-FC29A0CD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23E2A-26D9-E9EC-BA90-3AA06B3C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BE23765-9516-4CA1-FEB2-45E8EBEB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E56E40-F580-F938-1203-E702B2A6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C9ADD05-AF18-B07E-6FFE-3F10B881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24</a:t>
            </a:fld>
            <a:endParaRPr lang="cs-CZ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30A4E-7AE4-DC41-ABF4-934DAF391A78}"/>
              </a:ext>
            </a:extLst>
          </p:cNvPr>
          <p:cNvSpPr txBox="1"/>
          <p:nvPr/>
        </p:nvSpPr>
        <p:spPr>
          <a:xfrm>
            <a:off x="479777" y="2342444"/>
            <a:ext cx="451555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Movment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 W/S/A/D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Crouch = CTRL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Sprint = SHIFT</a:t>
            </a: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Camera = MOUSE</a:t>
            </a: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Shadery přes kameru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Volumetric fog s PS1 vykreslováním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Video </a:t>
            </a:r>
            <a:r>
              <a:rPr lang="en-US" dirty="0" err="1">
                <a:solidFill>
                  <a:schemeClr val="bg1"/>
                </a:solidFill>
              </a:rPr>
              <a:t>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hratelnosti</a:t>
            </a:r>
            <a:r>
              <a:rPr lang="en-US" dirty="0">
                <a:solidFill>
                  <a:schemeClr val="bg1"/>
                </a:solidFill>
              </a:rPr>
              <a:t> n</a:t>
            </a:r>
            <a:r>
              <a:rPr lang="cs-CZ" dirty="0">
                <a:solidFill>
                  <a:schemeClr val="bg1"/>
                </a:solidFill>
              </a:rPr>
              <a:t>íž</a:t>
            </a:r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C65B3-AF91-CFC7-37F2-D7A03C2F845C}"/>
              </a:ext>
            </a:extLst>
          </p:cNvPr>
          <p:cNvSpPr txBox="1"/>
          <p:nvPr/>
        </p:nvSpPr>
        <p:spPr>
          <a:xfrm>
            <a:off x="4581407" y="5672666"/>
            <a:ext cx="2953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hlinkClick r:id="rId2"/>
              </a:rPr>
              <a:t>Odkaz Zde</a:t>
            </a:r>
            <a:endParaRPr lang="en-US" u="sng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1A6516-845E-6CEA-0E48-2F7FFB68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23" y="2187483"/>
            <a:ext cx="5739741" cy="321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4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5262E-892E-8C28-294B-87E12DEE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247D31-B59E-D2EF-87A3-4F4D5FD77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B0EB643-DC50-278F-2A74-6CE44908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Shrnutí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3650F2-FB09-9740-BD1F-A79F10C7F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B1C29CD-7A8D-9FD1-712A-C95306CBC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7C69A35-B494-2111-8555-E1B73D40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695BFB0-C4FD-E531-2716-ABFCD4D9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C0141A0-B0A8-8971-6CEC-3A63062E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25</a:t>
            </a:fld>
            <a:endParaRPr lang="cs-CZ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8CEDE0-490F-DFD6-769A-C3B8684EBD97}"/>
              </a:ext>
            </a:extLst>
          </p:cNvPr>
          <p:cNvSpPr txBox="1"/>
          <p:nvPr/>
        </p:nvSpPr>
        <p:spPr>
          <a:xfrm>
            <a:off x="479777" y="2342444"/>
            <a:ext cx="451555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Navržení projektu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Průběh projektu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Dokon</a:t>
            </a:r>
            <a:r>
              <a:rPr lang="cs-CZ" dirty="0">
                <a:solidFill>
                  <a:schemeClr val="bg1"/>
                </a:solidFill>
              </a:rPr>
              <a:t>čenost projektu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Budoucnost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projektu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77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18A4C-5A30-9AEF-9769-F59ABA768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FF8229-0233-AA4A-6392-EBCA72058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F14AB07-F93B-C40D-7D66-A91A7454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Cíle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EAD3A9-1E00-0627-1510-0B4DC662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1261B41-E6F8-0DDF-9EDA-70FEEFA7A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Hotové funkční demo videohry</a:t>
            </a:r>
          </a:p>
          <a:p>
            <a:r>
              <a:rPr lang="cs-CZ" sz="2000" dirty="0">
                <a:solidFill>
                  <a:schemeClr val="bg1"/>
                </a:solidFill>
              </a:rPr>
              <a:t>Smysluplný design</a:t>
            </a:r>
          </a:p>
          <a:p>
            <a:r>
              <a:rPr lang="cs-CZ" sz="2000" dirty="0">
                <a:solidFill>
                  <a:schemeClr val="bg1"/>
                </a:solidFill>
              </a:rPr>
              <a:t>Audio doprovod</a:t>
            </a:r>
          </a:p>
          <a:p>
            <a:endParaRPr lang="cs-CZ" sz="2000" dirty="0">
              <a:solidFill>
                <a:schemeClr val="bg1"/>
              </a:solidFill>
            </a:endParaRPr>
          </a:p>
          <a:p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B74331-7AA0-E9C5-D113-A944017EE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0D46CFE-F047-79E3-9548-5C3128824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CDB2BB7-2A7B-6B70-4716-C3C8DFD5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E1654C2-BE56-046C-C511-8D9DBCA7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187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6E7FDE-C7E5-E87E-89FD-99AE885A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36D991-5D29-D2D4-D18A-D8050A40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CB5722B-07B1-3629-128D-29190069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7B1333-91E5-7211-5ABA-7933B06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E3BD1C-D851-D090-1E56-7A8C06389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Úkolem bylo vytvořit atmosférickou příběhovou videohru, která bude inspirována příběhem povídky „I </a:t>
            </a:r>
            <a:r>
              <a:rPr lang="cs-CZ" sz="2000" dirty="0" err="1">
                <a:solidFill>
                  <a:schemeClr val="bg1"/>
                </a:solidFill>
              </a:rPr>
              <a:t>Have</a:t>
            </a:r>
            <a:r>
              <a:rPr lang="cs-CZ" sz="2000" dirty="0">
                <a:solidFill>
                  <a:schemeClr val="bg1"/>
                </a:solidFill>
              </a:rPr>
              <a:t> No </a:t>
            </a:r>
            <a:r>
              <a:rPr lang="cs-CZ" sz="2000" dirty="0" err="1">
                <a:solidFill>
                  <a:schemeClr val="bg1"/>
                </a:solidFill>
              </a:rPr>
              <a:t>Mouth</a:t>
            </a:r>
            <a:r>
              <a:rPr lang="cs-CZ" sz="2000" dirty="0">
                <a:solidFill>
                  <a:schemeClr val="bg1"/>
                </a:solidFill>
              </a:rPr>
              <a:t> and I </a:t>
            </a:r>
            <a:r>
              <a:rPr lang="cs-CZ" sz="2000" dirty="0" err="1">
                <a:solidFill>
                  <a:schemeClr val="bg1"/>
                </a:solidFill>
              </a:rPr>
              <a:t>Must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cs-CZ" sz="2000" dirty="0" err="1">
                <a:solidFill>
                  <a:schemeClr val="bg1"/>
                </a:solidFill>
              </a:rPr>
              <a:t>Scream</a:t>
            </a:r>
            <a:r>
              <a:rPr lang="cs-CZ" sz="2000" dirty="0">
                <a:solidFill>
                  <a:schemeClr val="bg1"/>
                </a:solidFill>
              </a:rPr>
              <a:t>“ od </a:t>
            </a:r>
            <a:r>
              <a:rPr lang="cs-CZ" sz="2000" dirty="0" err="1">
                <a:solidFill>
                  <a:schemeClr val="bg1"/>
                </a:solidFill>
              </a:rPr>
              <a:t>Harlana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cs-CZ" sz="2000" dirty="0" err="1">
                <a:solidFill>
                  <a:schemeClr val="bg1"/>
                </a:solidFill>
              </a:rPr>
              <a:t>Elissona</a:t>
            </a:r>
            <a:r>
              <a:rPr lang="cs-CZ" sz="2000" dirty="0">
                <a:solidFill>
                  <a:schemeClr val="bg1"/>
                </a:solidFill>
              </a:rPr>
              <a:t> a stylově bude připomínat </a:t>
            </a:r>
            <a:r>
              <a:rPr lang="cs-CZ" sz="2000" dirty="0" err="1">
                <a:solidFill>
                  <a:schemeClr val="bg1"/>
                </a:solidFill>
              </a:rPr>
              <a:t>Silent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cs-CZ" sz="2000" dirty="0" err="1">
                <a:solidFill>
                  <a:schemeClr val="bg1"/>
                </a:solidFill>
              </a:rPr>
              <a:t>Hill</a:t>
            </a:r>
            <a:r>
              <a:rPr lang="cs-CZ" sz="2000" dirty="0">
                <a:solidFill>
                  <a:schemeClr val="bg1"/>
                </a:solidFill>
              </a:rPr>
              <a:t>, </a:t>
            </a:r>
            <a:r>
              <a:rPr lang="cs-CZ" sz="2000" dirty="0" err="1">
                <a:solidFill>
                  <a:schemeClr val="bg1"/>
                </a:solidFill>
              </a:rPr>
              <a:t>Amnesia</a:t>
            </a:r>
            <a:r>
              <a:rPr lang="cs-CZ" sz="2000" dirty="0">
                <a:solidFill>
                  <a:schemeClr val="bg1"/>
                </a:solidFill>
              </a:rPr>
              <a:t>, </a:t>
            </a:r>
            <a:r>
              <a:rPr lang="cs-CZ" sz="2000" dirty="0" err="1">
                <a:solidFill>
                  <a:schemeClr val="bg1"/>
                </a:solidFill>
              </a:rPr>
              <a:t>Stay</a:t>
            </a:r>
            <a:r>
              <a:rPr lang="cs-CZ" sz="2000" dirty="0">
                <a:solidFill>
                  <a:schemeClr val="bg1"/>
                </a:solidFill>
              </a:rPr>
              <a:t> Out </a:t>
            </a:r>
            <a:r>
              <a:rPr lang="cs-CZ" sz="2000" dirty="0" err="1">
                <a:solidFill>
                  <a:schemeClr val="bg1"/>
                </a:solidFill>
              </a:rPr>
              <a:t>of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cs-CZ" sz="2000" dirty="0" err="1">
                <a:solidFill>
                  <a:schemeClr val="bg1"/>
                </a:solidFill>
              </a:rPr>
              <a:t>the</a:t>
            </a:r>
            <a:r>
              <a:rPr lang="cs-CZ" sz="2000" dirty="0">
                <a:solidFill>
                  <a:schemeClr val="bg1"/>
                </a:solidFill>
              </a:rPr>
              <a:t> House</a:t>
            </a:r>
          </a:p>
          <a:p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Design by měl obsahovat základní příběh, prostředí, </a:t>
            </a:r>
            <a:r>
              <a:rPr lang="cs-CZ" sz="2000" dirty="0" err="1">
                <a:solidFill>
                  <a:schemeClr val="bg1"/>
                </a:solidFill>
              </a:rPr>
              <a:t>puzzles</a:t>
            </a:r>
            <a:r>
              <a:rPr lang="cs-CZ" sz="2000" dirty="0">
                <a:solidFill>
                  <a:schemeClr val="bg1"/>
                </a:solidFill>
              </a:rPr>
              <a:t> a hratelnost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8C89F9-752E-5D64-0CF1-D43BDA954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39BC6C8-5E4D-A342-3A70-4BEB75200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66CC34F-10B4-7F5A-BAA3-67781C32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60D2AA9-82FF-A5A3-54DF-CBB116AD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040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8064EE-973A-AA71-5B26-59797623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796AB0-150F-4A6F-4A75-E178EF44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C47AE28-F95D-61C2-0ADF-1AF800AA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 Have No Mouth and I Must Scream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9C016C-3A3A-4671-10A8-EF500D49A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45C569-9BCE-9ADF-3070-F754565A3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 fontScale="92500" lnSpcReduction="20000"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Sleduje 5 posledních lidí na Zemi, kteří jsou uvězněni a mučeni všemocnou umělou inteligencí jménem AM</a:t>
            </a:r>
            <a:r>
              <a:rPr lang="en-US" sz="2000" dirty="0">
                <a:solidFill>
                  <a:schemeClr val="bg1"/>
                </a:solidFill>
              </a:rPr>
              <a:t> (Allied </a:t>
            </a:r>
            <a:r>
              <a:rPr lang="en-US" sz="2000" dirty="0" err="1">
                <a:solidFill>
                  <a:schemeClr val="bg1"/>
                </a:solidFill>
              </a:rPr>
              <a:t>Mastercomputer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AM vyhladila celé lidstvo, ale tyto přeživší si nechala naživu jen proto, aby je trýznila věčně.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Dotýká témat = ztráta lidskosti, moc technologií, otázky svobody a utrpení</a:t>
            </a:r>
          </a:p>
          <a:p>
            <a:r>
              <a:rPr lang="cs-CZ" sz="2000" dirty="0">
                <a:solidFill>
                  <a:schemeClr val="bg1"/>
                </a:solidFill>
              </a:rPr>
              <a:t>Varováním před nekontrolovaným vývojem umělé inteligence a lidskou destruktivní povahou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Povídka poprvé vydána v časopise </a:t>
            </a:r>
            <a:r>
              <a:rPr lang="cs-CZ" sz="2000" b="1" dirty="0">
                <a:solidFill>
                  <a:schemeClr val="bg1"/>
                </a:solidFill>
              </a:rPr>
              <a:t>If: Worlds of Science Fiction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(b</a:t>
            </a:r>
            <a:r>
              <a:rPr lang="cs-CZ" sz="2000" dirty="0">
                <a:solidFill>
                  <a:schemeClr val="bg1"/>
                </a:solidFill>
              </a:rPr>
              <a:t>řezen 1963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 Později zařazena do stejnojmenné sbírky povídek od Harlana Ellisona.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116941-D209-2902-B925-71B6A6342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AA90757-11D1-2190-CDB5-6F63F0F0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675397E-729B-256F-482E-D7898E7C7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37FA5ED-6D8F-225B-71B2-C48103CC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177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361BC-0CEC-0B72-153E-D32284EBB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BD9E9E-3D0F-0A28-33DA-DD1BB47F0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8B441AA-779F-242D-3329-AD44304E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0AD712-709C-3BFB-2261-771DAD3ED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1CFBA8D-01B7-562C-4B43-53EDCABC8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Rozdělen na Hratelnost, Postavy, Příběh, Prostředí, </a:t>
            </a:r>
            <a:r>
              <a:rPr lang="cs-CZ" sz="2000" dirty="0" err="1">
                <a:solidFill>
                  <a:schemeClr val="bg1"/>
                </a:solidFill>
              </a:rPr>
              <a:t>Puzzles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AFD04E-415F-3220-BFF4-2E8777972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71F34D3-73D7-9D20-9A0C-92F6A4B7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19F0CB9-30E2-A0DD-0E51-A35B1273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6037C0F-AC18-7A56-3274-ED749101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91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3C6BB-A23F-3CD1-CDB1-1EDB43445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9948E3-C53B-20FA-7A5E-92C6BCBFA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5ECA7B-8B0D-4B8B-7CB6-1261B4C3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Hratelnost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512C33-A4BF-08F1-B300-ADFAAC72B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Zástupný obsah 17">
            <a:extLst>
              <a:ext uri="{FF2B5EF4-FFF2-40B4-BE49-F238E27FC236}">
                <a16:creationId xmlns:a16="http://schemas.microsoft.com/office/drawing/2014/main" id="{56DE98AA-BD9E-1DD2-72B9-2FB04F6FC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974" y="2271229"/>
            <a:ext cx="9098043" cy="391684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9C4D7E-6980-FBAE-A43A-EDFE5812A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77CCEFA-8688-4027-330D-9CB5EA849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916191-4D09-14A3-D24A-BF443B09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617486-038A-A111-9C79-FA0BF845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1767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AD4F2-7E0E-0F13-F782-1EEC1365C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8A82BF-AE8C-9092-AF17-A5D1B056A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F3011EF-DB0A-0B52-AC28-3381C310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Postavy (AM)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07850-E6F0-DC6D-A1E7-6B1BDE42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E86366A-9D4D-1881-8AA5-36C5496F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191BBB-0E43-8A93-7874-9CE12E20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5BACF77-FEAE-90A8-7724-C9280A40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FE4D5B7-E652-5333-089E-5B296A39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8</a:t>
            </a:fld>
            <a:endParaRPr lang="cs-CZ"/>
          </a:p>
        </p:txBody>
      </p:sp>
      <p:pic>
        <p:nvPicPr>
          <p:cNvPr id="11" name="Zástupný obsah 10">
            <a:extLst>
              <a:ext uri="{FF2B5EF4-FFF2-40B4-BE49-F238E27FC236}">
                <a16:creationId xmlns:a16="http://schemas.microsoft.com/office/drawing/2014/main" id="{4FBEDB44-305E-3E7A-EBD1-E663D6E69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255" y="2295525"/>
            <a:ext cx="9153489" cy="3711575"/>
          </a:xfrm>
        </p:spPr>
      </p:pic>
    </p:spTree>
    <p:extLst>
      <p:ext uri="{BB962C8B-B14F-4D97-AF65-F5344CB8AC3E}">
        <p14:creationId xmlns:p14="http://schemas.microsoft.com/office/powerpoint/2010/main" val="34673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604CD-F78F-DD07-EEA5-CF200A273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0CD397-AE21-B70D-B2C2-ECFDBABD7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2F1E965-844D-8F71-E412-3CD45A0C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Postavy (AM)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43CF19-6C3A-1C03-A4B3-53D7EAD28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95000D-DD41-FBE9-48FD-4A0B0D55E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A8612ED-D319-17D0-1B0C-868C0FB1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43BE101-46F2-6D34-0E7B-10BDB5B3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3739F43-3465-D40F-B460-80B039B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9</a:t>
            </a:fld>
            <a:endParaRPr lang="cs-CZ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5D943A46-DE31-6646-7C53-F4A8A17A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0" y="2110681"/>
            <a:ext cx="7206360" cy="41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6742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695</Words>
  <Application>Microsoft Office PowerPoint</Application>
  <PresentationFormat>Widescreen</PresentationFormat>
  <Paragraphs>179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Motiv Office</vt:lpstr>
      <vt:lpstr>Videoherní demo na základě knižní předlohy</vt:lpstr>
      <vt:lpstr>Obsah</vt:lpstr>
      <vt:lpstr>Cíle</vt:lpstr>
      <vt:lpstr>Design</vt:lpstr>
      <vt:lpstr>I Have No Mouth and I Must Scream</vt:lpstr>
      <vt:lpstr> Konečný Design</vt:lpstr>
      <vt:lpstr> Konečný Design Hratelnost</vt:lpstr>
      <vt:lpstr> Konečný Design Postavy (AM)</vt:lpstr>
      <vt:lpstr> Konečný Design Postavy (AM)</vt:lpstr>
      <vt:lpstr> Konečný Design Postavy (Ted)</vt:lpstr>
      <vt:lpstr> Konečný Design Postavy (Ted)</vt:lpstr>
      <vt:lpstr> Konečný Design Příběh</vt:lpstr>
      <vt:lpstr> Konečný Design Příběh</vt:lpstr>
      <vt:lpstr> Konečný Design Prostředí</vt:lpstr>
      <vt:lpstr> Konečný Design Puzzles</vt:lpstr>
      <vt:lpstr> Konečný Design Puzzles</vt:lpstr>
      <vt:lpstr> Konečný Design Puzzles</vt:lpstr>
      <vt:lpstr>Audio</vt:lpstr>
      <vt:lpstr>Konečné Audio Efekty</vt:lpstr>
      <vt:lpstr>Konečné Audio Hudba</vt:lpstr>
      <vt:lpstr>Konečný design</vt:lpstr>
      <vt:lpstr>Realizace</vt:lpstr>
      <vt:lpstr>Menu</vt:lpstr>
      <vt:lpstr>Hratelnost</vt:lpstr>
      <vt:lpstr>Shrnutí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Bohdanecký</dc:creator>
  <cp:lastModifiedBy>Alvin Cat</cp:lastModifiedBy>
  <cp:revision>111</cp:revision>
  <dcterms:created xsi:type="dcterms:W3CDTF">2025-04-27T16:17:30Z</dcterms:created>
  <dcterms:modified xsi:type="dcterms:W3CDTF">2025-06-16T04:41:34Z</dcterms:modified>
</cp:coreProperties>
</file>